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89" r:id="rId7"/>
    <p:sldId id="300" r:id="rId8"/>
    <p:sldId id="272" r:id="rId9"/>
    <p:sldId id="274" r:id="rId10"/>
    <p:sldId id="275" r:id="rId11"/>
    <p:sldId id="268" r:id="rId12"/>
    <p:sldId id="269" r:id="rId13"/>
    <p:sldId id="279" r:id="rId14"/>
    <p:sldId id="284" r:id="rId15"/>
    <p:sldId id="280" r:id="rId16"/>
    <p:sldId id="312" r:id="rId17"/>
    <p:sldId id="329" r:id="rId18"/>
    <p:sldId id="313" r:id="rId19"/>
    <p:sldId id="314" r:id="rId20"/>
    <p:sldId id="315" r:id="rId21"/>
    <p:sldId id="316" r:id="rId22"/>
    <p:sldId id="332" r:id="rId23"/>
    <p:sldId id="333" r:id="rId24"/>
    <p:sldId id="349" r:id="rId25"/>
    <p:sldId id="330" r:id="rId26"/>
    <p:sldId id="331" r:id="rId27"/>
    <p:sldId id="334" r:id="rId28"/>
    <p:sldId id="335" r:id="rId29"/>
    <p:sldId id="282" r:id="rId30"/>
    <p:sldId id="301" r:id="rId31"/>
    <p:sldId id="283" r:id="rId32"/>
    <p:sldId id="323" r:id="rId33"/>
    <p:sldId id="322" r:id="rId34"/>
    <p:sldId id="319" r:id="rId35"/>
    <p:sldId id="318" r:id="rId36"/>
    <p:sldId id="32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150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Master slide:</a:t>
            </a:r>
            <a:endParaRPr lang="x-none" altLang="de-DE"/>
          </a:p>
          <a:p>
            <a:r>
              <a:rPr lang="x-none" altLang="de-DE"/>
              <a:t>Welcome audience to bachelor thesis presentation XMAS-Edition "Coexistence Study of Different Medium Access Mechanisms Using a Software Defined Radio Testebed"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Contents:</a:t>
            </a:r>
            <a:endParaRPr lang="x-none" altLang="de-DE"/>
          </a:p>
          <a:p>
            <a:r>
              <a:rPr lang="x-none" altLang="de-DE"/>
              <a:t>Throughout the course of this presentation we will: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Motivate the thesis, i.e. what lead to the work and what was done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Describe the methodology, i.e. which devices an d software was used, the measurement setup and scenarios, the automatic script system to capture the results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Talk about the results and interpret them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Some suggestions for future work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Happy X-Mas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Network Densification, e.g. shopping mall or resturants, IoT, industry 4.0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Intertechnological Coexistence: Bluetooth, Wi-Fi, ZigBee, LTE in unlicensed bands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Theoretical Insights: Difference in performance of contention-based MAC protocols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Motivation II - why is it hard to design good MAC protocols:</a:t>
            </a:r>
            <a:endParaRPr lang="x-none" altLang="de-DE"/>
          </a:p>
          <a:p>
            <a:pPr marL="228600" indent="-228600">
              <a:buAutoNum type="arabicPeriod"/>
            </a:pP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Design Criteria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Apart from the most obvious design criteria of maximizing throughput and minimizing latency...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Jitter in terms of first-order derivative of latency has to be low for some real-time applications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Flexibility in terms of adapting to new situations, e.g. varying traffic load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efficiency is important for devices that use battery as means of power supply (mention influence of physical layer =&gt; [spectral efficiency] = bits/W/Hz)</a:t>
            </a:r>
            <a:endParaRPr lang="x-none" altLang="de-DE">
              <a:sym typeface="+mn-ea"/>
            </a:endParaRPr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Complexity =&gt; bad predicatability, complicated mathematical models of performance aspects if any =&gt; motivation to use software defined radio</a:t>
            </a:r>
            <a:endParaRPr lang="x-none" altLang="de-DE">
              <a:sym typeface="+mn-ea"/>
            </a:endParaRPr>
          </a:p>
          <a:p>
            <a:pPr marL="228600" indent="-228600">
              <a:buAutoNum type="arabicPeriod"/>
            </a:pPr>
            <a:r>
              <a:rPr lang="x-none" altLang="de-DE">
                <a:sym typeface="+mn-ea"/>
              </a:rPr>
              <a:t>Overabundance of design criteria that are contradictory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power versus coverage (high TX power = high power consumption)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latency versus throughput (p-persistent CSMA)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throughput versus complexity (ALOHA)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>
                <a:sym typeface="+mn-ea"/>
              </a:rPr>
              <a:t>security versus flexibility:</a:t>
            </a:r>
            <a:endParaRPr lang="x-none" altLang="de-DE"/>
          </a:p>
          <a:p>
            <a:pPr marL="228600" indent="-228600">
              <a:buAutoNum type="arabicPeriod"/>
            </a:pPr>
            <a:r>
              <a:rPr lang="x-none" altLang="de-DE"/>
              <a:t>Challenges for wireless MAC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Wireless =&gt; Propagation in all directions around the origin =&gt; hidden / exposed node problem (hidden node problem = node cannot be heard by sender, but can interfere with transmission, exposed node problem = sender refrains from sending although exposed node cannot interfere with transmission in the region between recevier and sender ==&gt; backup slides)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Related: Interference caused by hidden node problem / technologies without LBT</a:t>
            </a:r>
            <a:endParaRPr lang="x-none" altLang="de-DE"/>
          </a:p>
          <a:p>
            <a:pPr marL="685800" lvl="1" indent="-228600">
              <a:buAutoNum type="arabicPeriod"/>
            </a:pPr>
            <a:r>
              <a:rPr lang="x-none" altLang="de-DE"/>
              <a:t>Security: low power signal jamming =&gt; reducing throughput and battery life</a:t>
            </a: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  <a:p>
            <a:pPr marL="685800" lvl="1" indent="-228600">
              <a:buAutoNum type="arabicPeriod"/>
            </a:pP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de-DE"/>
              <a:t>Classification of Mechanisms: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r>
              <a:rPr lang="x-none" altLang="de-DE"/>
              <a:t>Classification of MAC Protocols</a:t>
            </a:r>
            <a:endParaRPr lang="x-none" altLang="de-DE"/>
          </a:p>
          <a:p>
            <a:pPr marL="228600" indent="-228600">
              <a:buFont typeface="+mj-lt"/>
              <a:buAutoNum type="arabicPeriod"/>
            </a:pPr>
            <a:endParaRPr lang="x-none" altLang="de-DE"/>
          </a:p>
          <a:p>
            <a:r>
              <a:rPr lang="x-none" altLang="de-DE"/>
              <a:t>Duty cycling can be used as a  power saving mechanism in WSN MAC protocols or as a coexistence mechanism for LTE in the unlicensed bands (LTE-U).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74722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Segoe UI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Segoe UI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/>
              <a:t>Bachelor Thesis Talk</a:t>
            </a:r>
            <a:endParaRPr lang="x-none" altLang="en-US"/>
          </a:p>
          <a:p>
            <a:pPr algn="r"/>
            <a:r>
              <a:rPr lang="x-none" altLang="en-US"/>
              <a:t>Alexander Pastor - December 18</a:t>
            </a:r>
            <a:r>
              <a:rPr lang="x-none" altLang="en-US" baseline="30000"/>
              <a:t>th</a:t>
            </a:r>
            <a:r>
              <a:rPr lang="x-none" altLang="en-US"/>
              <a:t>, 2017</a:t>
            </a:r>
            <a:endParaRPr lang="x-none" altLang="en-US"/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1754505"/>
            <a:ext cx="4957445" cy="1677670"/>
          </a:xfrm>
          <a:prstGeom prst="rect">
            <a:avLst/>
          </a:prstGeom>
        </p:spPr>
      </p:pic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3340100"/>
            <a:ext cx="4911090" cy="157734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" y="4823460"/>
            <a:ext cx="4928235" cy="1642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820" y="219773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Each and every frame collides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1820" y="371284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leading to 100% packet loss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1820" y="5354955"/>
            <a:ext cx="320357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and thus 0 throughput.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2" name="Picture 1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205" y="3368040"/>
            <a:ext cx="5342890" cy="2969260"/>
          </a:xfrm>
          <a:prstGeom prst="rect">
            <a:avLst/>
          </a:prstGeom>
        </p:spPr>
      </p:pic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5" y="1701800"/>
            <a:ext cx="5240020" cy="17468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frame_delay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4016375"/>
            <a:ext cx="7105650" cy="2011680"/>
          </a:xfrm>
          <a:prstGeom prst="rect">
            <a:avLst/>
          </a:prstGeom>
        </p:spPr>
      </p:pic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780540"/>
            <a:ext cx="7101840" cy="2019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645" y="1569720"/>
            <a:ext cx="5292725" cy="1881505"/>
          </a:xfrm>
          <a:prstGeom prst="rect">
            <a:avLst/>
          </a:prstGeom>
        </p:spPr>
      </p:pic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65" y="3413125"/>
            <a:ext cx="5467350" cy="30378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2238375"/>
            <a:ext cx="8678545" cy="3086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1556385"/>
            <a:ext cx="7210425" cy="2564130"/>
          </a:xfrm>
          <a:prstGeom prst="rect">
            <a:avLst/>
          </a:prstGeom>
        </p:spPr>
      </p:pic>
      <p:pic>
        <p:nvPicPr>
          <p:cNvPr id="7" name="Picture 6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" y="4098925"/>
            <a:ext cx="7084060" cy="25190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0525" y="3458210"/>
            <a:ext cx="5525770" cy="3069590"/>
          </a:xfrm>
          <a:prstGeom prst="rect">
            <a:avLst/>
          </a:prstGeom>
        </p:spPr>
      </p:pic>
      <p:pic>
        <p:nvPicPr>
          <p:cNvPr id="4" name="Picture 3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570355"/>
            <a:ext cx="5309870" cy="1887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- 1-persistent CSMA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35" y="1692910"/>
            <a:ext cx="6614160" cy="2352040"/>
          </a:xfrm>
          <a:prstGeom prst="rect">
            <a:avLst/>
          </a:prstGeom>
        </p:spPr>
      </p:pic>
      <p:pic>
        <p:nvPicPr>
          <p:cNvPr id="4" name="Picture 3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4044950"/>
            <a:ext cx="6697980" cy="23818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7781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3495675"/>
            <a:ext cx="6040120" cy="3075940"/>
          </a:xfrm>
          <a:prstGeom prst="rect">
            <a:avLst/>
          </a:prstGeom>
        </p:spPr>
      </p:pic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80" y="1631950"/>
            <a:ext cx="5535295" cy="1967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unsaturated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693545"/>
            <a:ext cx="6802755" cy="2418715"/>
          </a:xfrm>
          <a:prstGeom prst="rect">
            <a:avLst/>
          </a:prstGeom>
        </p:spPr>
      </p:pic>
      <p:pic>
        <p:nvPicPr>
          <p:cNvPr id="5" name="Picture 4" descr="packet_loss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12260"/>
            <a:ext cx="6838950" cy="24314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2890" y="3500755"/>
            <a:ext cx="5744845" cy="3090545"/>
          </a:xfrm>
          <a:prstGeom prst="rect">
            <a:avLst/>
          </a:prstGeom>
        </p:spPr>
      </p:pic>
      <p:pic>
        <p:nvPicPr>
          <p:cNvPr id="5" name="Picture 4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30" y="1607820"/>
            <a:ext cx="5563870" cy="1978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7" name="Picture 6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569720"/>
            <a:ext cx="8314055" cy="2955925"/>
          </a:xfrm>
          <a:prstGeom prst="rect">
            <a:avLst/>
          </a:prstGeom>
        </p:spPr>
      </p:pic>
      <p:pic>
        <p:nvPicPr>
          <p:cNvPr id="3" name="Picture 2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" y="5222240"/>
            <a:ext cx="5590540" cy="523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84620" y="5119370"/>
            <a:ext cx="219837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theoretical </a:t>
            </a:r>
            <a:r>
              <a:rPr lang="x-none" altLang="de-DE">
                <a:latin typeface="8514fix" charset="0"/>
                <a:ea typeface="Segoe UI" charset="0"/>
              </a:rPr>
              <a:t>≈ </a:t>
            </a:r>
            <a:r>
              <a:rPr lang="x-none" altLang="de-DE">
                <a:latin typeface="Segoe UI" charset="0"/>
                <a:ea typeface="Segoe UI" charset="0"/>
              </a:rPr>
              <a:t>1.85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measured </a:t>
            </a:r>
            <a:r>
              <a:rPr lang="x-none" altLang="de-DE">
                <a:latin typeface="8514fix" charset="0"/>
                <a:ea typeface="Segoe UI" charset="0"/>
                <a:sym typeface="+mn-ea"/>
              </a:rPr>
              <a:t>≈ </a:t>
            </a:r>
            <a:r>
              <a:rPr lang="x-none" altLang="de-DE">
                <a:latin typeface="Segoe UI" charset="0"/>
                <a:ea typeface="Segoe UI" charset="0"/>
              </a:rPr>
              <a:t>1.77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895" y="4709160"/>
            <a:ext cx="535241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Baseline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different CSMA/CA variants </a:t>
            </a:r>
            <a:endParaRPr lang="x-none" altLang="de-DE"/>
          </a:p>
        </p:txBody>
      </p:sp>
      <p:pic>
        <p:nvPicPr>
          <p:cNvPr id="11" name="Picture 10" descr="backoff_(joint)_sum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691640"/>
            <a:ext cx="8475345" cy="30137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2" name="Picture 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3493770"/>
            <a:ext cx="5840095" cy="298323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1674495"/>
            <a:ext cx="5386070" cy="19151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5458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ALOHA </a:t>
            </a:r>
            <a:endParaRPr lang="x-none" altLang="de-DE"/>
          </a:p>
        </p:txBody>
      </p:sp>
      <p:pic>
        <p:nvPicPr>
          <p:cNvPr id="7" name="Picture 6" descr="frame_delay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4028440"/>
            <a:ext cx="6915150" cy="245872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569720"/>
            <a:ext cx="6915150" cy="2458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436620"/>
            <a:ext cx="5774690" cy="320675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569720"/>
            <a:ext cx="5604510" cy="1993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6791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- 1-persistent CSMA/CA + unsat. CSMA/CA </a:t>
            </a:r>
            <a:endParaRPr lang="x-none" altLang="de-DE"/>
          </a:p>
        </p:txBody>
      </p:sp>
      <p:pic>
        <p:nvPicPr>
          <p:cNvPr id="4" name="Picture 3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613535"/>
            <a:ext cx="6581775" cy="2339975"/>
          </a:xfrm>
          <a:prstGeom prst="rect">
            <a:avLst/>
          </a:prstGeom>
        </p:spPr>
      </p:pic>
      <p:pic>
        <p:nvPicPr>
          <p:cNvPr id="6" name="Picture 5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96995"/>
            <a:ext cx="6594475" cy="23450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Security Aspects in MAC Design</a:t>
            </a:r>
            <a:endParaRPr lang="x-none" altLang="de-DE" sz="2800">
              <a:latin typeface="Segoe UI" charset="0"/>
              <a:ea typeface="Segoe UI" charset="0"/>
            </a:endParaRPr>
          </a:p>
          <a:p>
            <a:pPr algn="ctr"/>
            <a:r>
              <a:rPr lang="x-none" altLang="de-DE" sz="2400">
                <a:solidFill>
                  <a:schemeClr val="bg1">
                    <a:lumMod val="50000"/>
                  </a:schemeClr>
                </a:solidFill>
                <a:latin typeface="Segoe UI" charset="0"/>
                <a:ea typeface="Segoe UI" charset="0"/>
              </a:rPr>
              <a:t>DDoS in WSN as an example</a:t>
            </a:r>
            <a:r>
              <a:rPr lang="x-none" altLang="de-DE" sz="2800">
                <a:latin typeface="Segoe UI" charset="0"/>
                <a:ea typeface="Segoe UI" charset="0"/>
              </a:rPr>
              <a:t>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3465" y="205549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5" y="4618355"/>
            <a:ext cx="6972300" cy="13665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Testbed Setup Parameters 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loha_csma_performa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245" y="2657475"/>
            <a:ext cx="6745605" cy="4079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2180590"/>
            <a:ext cx="8332470" cy="3798570"/>
          </a:xfrm>
          <a:prstGeom prst="rect">
            <a:avLst/>
          </a:prstGeom>
          <a:effectLst/>
        </p:spPr>
      </p:pic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Sender (CSMA)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0" y="13049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Receiver+Sniffer Flowgraph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pic>
        <p:nvPicPr>
          <p:cNvPr id="2" name="Picture 1" descr="grc_receiver_flow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724910"/>
            <a:ext cx="9137650" cy="1964055"/>
          </a:xfrm>
          <a:prstGeom prst="rect">
            <a:avLst/>
          </a:prstGeom>
        </p:spPr>
      </p:pic>
      <p:pic>
        <p:nvPicPr>
          <p:cNvPr id="3" name="Picture 2" descr="grc_sniff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05" y="2701290"/>
            <a:ext cx="2847340" cy="68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3451225"/>
            <a:ext cx="5540375" cy="2994660"/>
          </a:xfrm>
          <a:prstGeom prst="rect">
            <a:avLst/>
          </a:prstGeom>
        </p:spPr>
      </p:pic>
      <p:pic>
        <p:nvPicPr>
          <p:cNvPr id="6" name="Picture 5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1608455"/>
            <a:ext cx="5391150" cy="1917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895" y="1183640"/>
            <a:ext cx="840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with medium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607820"/>
            <a:ext cx="6553200" cy="2329815"/>
          </a:xfrm>
          <a:prstGeom prst="rect">
            <a:avLst/>
          </a:prstGeom>
        </p:spPr>
      </p:pic>
      <p:pic>
        <p:nvPicPr>
          <p:cNvPr id="7" name="Picture 6" descr="backoff_(joint)_sum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4174490"/>
            <a:ext cx="6553200" cy="2329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95" y="1183640"/>
            <a:ext cx="78886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Different MAC protocol on the two links - saturated ALOHA + CSMA/CA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855" y="1645920"/>
            <a:ext cx="6947535" cy="2470150"/>
          </a:xfrm>
          <a:prstGeom prst="rect">
            <a:avLst/>
          </a:prstGeom>
        </p:spPr>
      </p:pic>
      <p:pic>
        <p:nvPicPr>
          <p:cNvPr id="4" name="Picture 3" descr="throughput_box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4116070"/>
            <a:ext cx="6750685" cy="2400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980" y="2043430"/>
            <a:ext cx="218694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Design Drivers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580" y="2622550"/>
            <a:ext cx="2168525" cy="148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Maximize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b="1">
                <a:latin typeface="Segoe UI" charset="0"/>
                <a:ea typeface="Segoe UI" charset="0"/>
              </a:rPr>
              <a:t>- Throughput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Coverage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Security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Flexibility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580" y="4196715"/>
            <a:ext cx="3225800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Minimize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Latency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Jitter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Power Consumption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- Complexity</a:t>
            </a:r>
            <a:endParaRPr lang="x-none" altLang="de-DE">
              <a:latin typeface="Segoe UI" charset="0"/>
              <a:ea typeface="Segoe UI" charset="0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45635" y="4237990"/>
            <a:ext cx="3757930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Operating Conditions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2510" y="4689475"/>
            <a:ext cx="3730625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</a:t>
            </a:r>
            <a:r>
              <a:rPr lang="x-none" altLang="de-DE" b="1">
                <a:latin typeface="Segoe UI" charset="0"/>
                <a:ea typeface="Segoe UI" charset="0"/>
              </a:rPr>
              <a:t> Intertechnological Coexistence</a:t>
            </a:r>
            <a:endParaRPr lang="x-none" altLang="de-DE" b="1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Traffic Patterns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Directional Traffic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5480" y="2043430"/>
            <a:ext cx="372808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400">
                <a:latin typeface="Segoe UI" charset="0"/>
                <a:ea typeface="Segoe UI" charset="0"/>
              </a:rPr>
              <a:t>Challenges Wireless MAC</a:t>
            </a:r>
            <a:endParaRPr lang="x-none" altLang="de-DE" sz="2400">
              <a:latin typeface="Segoe UI" charset="0"/>
              <a:ea typeface="Segoe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2510" y="2622550"/>
            <a:ext cx="3730625" cy="203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- Hidden Node Problem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Exposed Node Problem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b="1">
                <a:latin typeface="Segoe UI" charset="0"/>
                <a:ea typeface="Segoe UI" charset="0"/>
                <a:sym typeface="+mn-ea"/>
              </a:rPr>
              <a:t>- Interference</a:t>
            </a:r>
            <a:endParaRPr lang="x-none" altLang="de-DE" b="1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Security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  <a:sym typeface="+mn-ea"/>
              </a:rPr>
              <a:t>- Power Supply</a:t>
            </a:r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 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0" y="1254125"/>
            <a:ext cx="9155430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2800">
                <a:latin typeface="Segoe UI" charset="0"/>
                <a:ea typeface="Segoe UI" charset="0"/>
              </a:rPr>
              <a:t>Why is it hard to design good MAC protocols?</a:t>
            </a:r>
            <a:endParaRPr lang="x-none" altLang="de-DE" sz="2800">
              <a:latin typeface="Segoe UI" charset="0"/>
              <a:ea typeface="Segoe U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15" y="5775960"/>
            <a:ext cx="798004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Segoe UI" charset="0"/>
                <a:ea typeface="Segoe UI" charset="0"/>
                <a:cs typeface="8514fix" charset="0"/>
              </a:rPr>
              <a:t>⇒  </a:t>
            </a:r>
            <a:r>
              <a:rPr lang="x-none" altLang="de-DE" b="1">
                <a:latin typeface="Segoe UI" charset="0"/>
                <a:ea typeface="Segoe UI" charset="0"/>
                <a:cs typeface="8514fix" charset="0"/>
              </a:rPr>
              <a:t>Protocol design has to be confined/focussed on certain aspects depending on the application</a:t>
            </a:r>
            <a:endParaRPr lang="x-none" altLang="de-DE" b="1">
              <a:latin typeface="Segoe UI" charset="0"/>
              <a:ea typeface="Segoe UI" charset="0"/>
              <a:cs typeface="8514fix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Picture 31" descr="mac_classific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1773555"/>
            <a:ext cx="3416300" cy="187071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205" y="3797300"/>
            <a:ext cx="28384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MAC Mechanisms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815" y="5364480"/>
            <a:ext cx="276479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Carrier Sensing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Thresholding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Preamble Sampling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Outlier Detection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7735" y="5577840"/>
            <a:ext cx="2232025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Random Backoff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Minimium CW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CW Growth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2210" y="4216400"/>
            <a:ext cx="2556510" cy="873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Duty Cycles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Fixed Length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Adaptive Length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55" y="4216400"/>
            <a:ext cx="2506980" cy="114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Coordinator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	</a:t>
            </a:r>
            <a:r>
              <a:rPr lang="x-none" altLang="de-DE" sz="1600">
                <a:latin typeface="Segoe UI" charset="0"/>
                <a:ea typeface="Segoe UI" charset="0"/>
              </a:rPr>
              <a:t>- Time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Frequency Domain</a:t>
            </a:r>
            <a:endParaRPr lang="x-none" altLang="de-DE" sz="1600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Code Domain</a:t>
            </a:r>
            <a:endParaRPr lang="x-none" altLang="de-DE" sz="1600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05" y="1329690"/>
            <a:ext cx="26454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2000">
                <a:latin typeface="Segoe UI" charset="0"/>
                <a:ea typeface="Segoe UI" charset="0"/>
              </a:rPr>
              <a:t>Protcol Classification</a:t>
            </a:r>
            <a:endParaRPr lang="x-none" altLang="de-DE" sz="2000">
              <a:latin typeface="Segoe UI" charset="0"/>
              <a:ea typeface="Segoe U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7735" y="4216400"/>
            <a:ext cx="2986405" cy="163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Handshaking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Acknowledgments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</a:rPr>
              <a:t>	- </a:t>
            </a:r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RTS/CTS Exchange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Timeouts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r>
              <a:rPr lang="x-none" altLang="de-DE" sz="1600">
                <a:latin typeface="Segoe UI" charset="0"/>
                <a:ea typeface="Segoe UI" charset="0"/>
                <a:sym typeface="+mn-ea"/>
              </a:rPr>
              <a:t>	- Sliding Windows</a:t>
            </a:r>
            <a:endParaRPr lang="x-none" altLang="de-DE" sz="1600">
              <a:latin typeface="Segoe UI" charset="0"/>
              <a:ea typeface="Segoe UI" charset="0"/>
              <a:sym typeface="+mn-ea"/>
            </a:endParaRPr>
          </a:p>
          <a:p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5" name="Picture 14" descr="aloha_csma_perform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40" y="1329690"/>
            <a:ext cx="4514215" cy="2731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10000" endA="300" endPos="55500" dist="50800" dir="5400000" sy="-100000" algn="bl" rotWithShape="0"/>
          </a:effec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  <a:effectLst/>
        </p:spPr>
      </p:pic>
      <p:sp>
        <p:nvSpPr>
          <p:cNvPr id="5" name="Rounded Rectangle 4"/>
          <p:cNvSpPr/>
          <p:nvPr/>
        </p:nvSpPr>
        <p:spPr>
          <a:xfrm>
            <a:off x="629920" y="1225550"/>
            <a:ext cx="3619500" cy="20688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7" name="Picture 6" descr="measurement_set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145" y="3603625"/>
            <a:ext cx="2833370" cy="28251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untitled(3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45" y="1225550"/>
            <a:ext cx="4434205" cy="2197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60" y="3980180"/>
            <a:ext cx="4477385" cy="2040890"/>
          </a:xfrm>
          <a:prstGeom prst="rect">
            <a:avLst/>
          </a:prstGeom>
          <a:effectLst/>
        </p:spPr>
      </p:pic>
      <p:sp>
        <p:nvSpPr>
          <p:cNvPr id="6" name="Rounded Rectangle 5"/>
          <p:cNvSpPr/>
          <p:nvPr/>
        </p:nvSpPr>
        <p:spPr>
          <a:xfrm>
            <a:off x="647065" y="3267710"/>
            <a:ext cx="3577590" cy="8915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3" name="Picture 2" descr="untitled(2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225550"/>
            <a:ext cx="4453890" cy="2555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75895" y="4259580"/>
            <a:ext cx="4048760" cy="145859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15" y="5834380"/>
            <a:ext cx="3119120" cy="748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untitled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020" y="1225550"/>
            <a:ext cx="4552950" cy="2744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smoothed_channel_energy_level_5_line_ch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765" y="4177665"/>
            <a:ext cx="4560570" cy="1583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736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3" name="Picture 2" descr="qa_channel_energ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3210560"/>
            <a:ext cx="4827905" cy="1609725"/>
          </a:xfrm>
          <a:prstGeom prst="rect">
            <a:avLst/>
          </a:prstGeom>
          <a:effectLst/>
        </p:spPr>
      </p:pic>
      <p:pic>
        <p:nvPicPr>
          <p:cNvPr id="4" name="Picture 3" descr="qa_packet_lo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" y="4863465"/>
            <a:ext cx="4827905" cy="1609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4340" y="1724025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4340" y="3695065"/>
            <a:ext cx="134112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1.1 s delay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4340" y="5146040"/>
            <a:ext cx="332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&lt;= 0.2% baseline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83665"/>
            <a:ext cx="3599815" cy="1637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3011</Words>
  <Application>Kingsoft Office WPP</Application>
  <PresentationFormat>On-screen Show (4:3)</PresentationFormat>
  <Paragraphs>221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166</cp:revision>
  <dcterms:created xsi:type="dcterms:W3CDTF">2017-12-04T12:08:15Z</dcterms:created>
  <dcterms:modified xsi:type="dcterms:W3CDTF">2017-12-04T12:08:15Z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